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7F8BF3-38B8-429D-A995-4598790AF830}">
  <a:tblStyle styleId="{BD7F8BF3-38B8-429D-A995-4598790AF8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{BD7F8BF3-38B8-429D-A995-4598790AF830}</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604250" y="782675"/>
            <a:ext cx="5018400" cy="3691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Técnicas e instrumentos de recolección</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Formulario de encuesta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BPMN</a:t>
            </a:r>
            <a:endParaRPr sz="2200">
              <a:solidFill>
                <a:schemeClr val="dk1"/>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5530125" y="1880625"/>
            <a:ext cx="4262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dk1"/>
                </a:solidFill>
              </a:rPr>
              <a:t>10.  ECM</a:t>
            </a:r>
            <a:endParaRPr sz="2200"/>
          </a:p>
          <a:p>
            <a:pPr indent="0" lvl="0" marL="0" rtl="0" algn="l">
              <a:spcBef>
                <a:spcPts val="0"/>
              </a:spcBef>
              <a:spcAft>
                <a:spcPts val="0"/>
              </a:spcAft>
              <a:buNone/>
            </a:pPr>
            <a:r>
              <a:rPr lang="es" sz="2200"/>
              <a:t>11.  </a:t>
            </a:r>
            <a:r>
              <a:rPr lang="es" sz="2200">
                <a:solidFill>
                  <a:schemeClr val="dk1"/>
                </a:solidFill>
              </a:rPr>
              <a:t>BPM</a:t>
            </a:r>
            <a:endParaRPr sz="2200">
              <a:solidFill>
                <a:schemeClr val="dk1"/>
              </a:solidFill>
            </a:endParaRPr>
          </a:p>
          <a:p>
            <a:pPr indent="0" lvl="0" marL="0" rtl="0" algn="l">
              <a:spcBef>
                <a:spcPts val="0"/>
              </a:spcBef>
              <a:spcAft>
                <a:spcPts val="0"/>
              </a:spcAft>
              <a:buNone/>
            </a:pPr>
            <a:r>
              <a:rPr lang="es" sz="2200">
                <a:solidFill>
                  <a:schemeClr val="dk1"/>
                </a:solidFill>
              </a:rPr>
              <a:t>12.  CRM</a:t>
            </a:r>
            <a:endParaRPr sz="2200">
              <a:solidFill>
                <a:schemeClr val="dk1"/>
              </a:solidFill>
            </a:endParaRPr>
          </a:p>
          <a:p>
            <a:pPr indent="0" lvl="0" marL="0" rtl="0" algn="l">
              <a:spcBef>
                <a:spcPts val="0"/>
              </a:spcBef>
              <a:spcAft>
                <a:spcPts val="0"/>
              </a:spcAft>
              <a:buNone/>
            </a:pPr>
            <a:r>
              <a:rPr lang="es" sz="2200">
                <a:solidFill>
                  <a:schemeClr val="dk1"/>
                </a:solidFill>
              </a:rPr>
              <a:t>13.  Analytics</a:t>
            </a:r>
            <a:endParaRPr sz="2200">
              <a:solidFill>
                <a:schemeClr val="dk1"/>
              </a:solidFill>
            </a:endParaRPr>
          </a:p>
          <a:p>
            <a:pPr indent="0" lvl="0" marL="0" rtl="0" algn="l">
              <a:spcBef>
                <a:spcPts val="0"/>
              </a:spcBef>
              <a:spcAft>
                <a:spcPts val="0"/>
              </a:spcAft>
              <a:buNone/>
            </a:pPr>
            <a:r>
              <a:rPr lang="es" sz="2200">
                <a:solidFill>
                  <a:schemeClr val="dk1"/>
                </a:solidFill>
              </a:rPr>
              <a:t>14.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15.  Costos</a:t>
            </a:r>
            <a:endParaRPr sz="1600">
              <a:solidFill>
                <a:schemeClr val="dk1"/>
              </a:solidFill>
            </a:endParaRPr>
          </a:p>
          <a:p>
            <a:pPr indent="0" lvl="0" marL="0" rtl="0" algn="l">
              <a:spcBef>
                <a:spcPts val="0"/>
              </a:spcBef>
              <a:spcAft>
                <a:spcPts val="0"/>
              </a:spcAft>
              <a:buNone/>
            </a:pPr>
            <a:r>
              <a:rPr lang="es" sz="2200"/>
              <a:t>16.  Objetivo General</a:t>
            </a:r>
            <a:endParaRPr sz="2200"/>
          </a:p>
          <a:p>
            <a:pPr indent="0" lvl="0" marL="0" rtl="0" algn="l">
              <a:spcBef>
                <a:spcPts val="0"/>
              </a:spcBef>
              <a:spcAft>
                <a:spcPts val="0"/>
              </a:spcAft>
              <a:buNone/>
            </a:pPr>
            <a:r>
              <a:rPr lang="es" sz="2200"/>
              <a:t>17.  Objetivos </a:t>
            </a:r>
            <a:r>
              <a:rPr lang="es" sz="2200"/>
              <a:t>Específicos</a:t>
            </a:r>
            <a:endParaRPr sz="2200"/>
          </a:p>
          <a:p>
            <a:pPr indent="0" lvl="0" marL="0" rtl="0" algn="l">
              <a:spcBef>
                <a:spcPts val="0"/>
              </a:spcBef>
              <a:spcAft>
                <a:spcPts val="0"/>
              </a:spcAft>
              <a:buNone/>
            </a:pPr>
            <a:r>
              <a:rPr lang="es" sz="2200"/>
              <a:t>18.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3652350" y="33498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solidFill>
                  <a:srgbClr val="000000"/>
                </a:solidFill>
              </a:rPr>
              <a:t>Durante el inicio del proyecto se indago sobre una </a:t>
            </a:r>
            <a:r>
              <a:rPr lang="es" sz="1250">
                <a:solidFill>
                  <a:srgbClr val="000000"/>
                </a:solidFill>
              </a:rPr>
              <a:t>problemática</a:t>
            </a:r>
            <a:r>
              <a:rPr lang="es" sz="1250">
                <a:solidFill>
                  <a:srgbClr val="000000"/>
                </a:solidFill>
              </a:rPr>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solidFill>
                  <a:srgbClr val="000000"/>
                </a:solidFill>
              </a:rPr>
              <a:t>formuló</a:t>
            </a:r>
            <a:r>
              <a:rPr lang="es" sz="1250">
                <a:solidFill>
                  <a:srgbClr val="000000"/>
                </a:solidFill>
              </a:rPr>
              <a:t> la encuesta el cual </a:t>
            </a:r>
            <a:r>
              <a:rPr lang="es" sz="1250">
                <a:solidFill>
                  <a:srgbClr val="000000"/>
                </a:solidFill>
              </a:rPr>
              <a:t>encontraría</a:t>
            </a:r>
            <a:r>
              <a:rPr lang="es" sz="1250">
                <a:solidFill>
                  <a:srgbClr val="000000"/>
                </a:solidFill>
              </a:rPr>
              <a:t> este error en la empresa.</a:t>
            </a:r>
            <a:endParaRPr sz="12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pic>
        <p:nvPicPr>
          <p:cNvPr id="99" name="Google Shape;99;p19"/>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